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16"/>
      <p:bold r:id="rId16"/>
    </p:embeddedFont>
    <p:embeddedFont>
      <p:font typeface="Proxima Nova" panose="02000506030000020004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NUL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69e94c9c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69e94c9c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101878c4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101878c4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d721d84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d721d84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fd721d84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fd721d84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abfe5093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abfe5093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c3c00e4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c3c00e4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101878c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101878c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01878c4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101878c4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01878c4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01878c4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646a8e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646a8e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01878c4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01878c4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101878c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101878c4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101878c4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101878c4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Admissions training presentation and FAQ (July 2019)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50031" y="1078260"/>
            <a:ext cx="8643900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46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50031" y="2779365"/>
            <a:ext cx="86439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58925" rIns="58925" bIns="589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900"/>
              <a:buFont typeface="Gill Sans"/>
              <a:buNone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535353"/>
              </a:buClr>
              <a:buSzPts val="2000"/>
              <a:buFont typeface="Gill Sans"/>
              <a:buChar char="•"/>
              <a:defRPr sz="24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46984" y="4889004"/>
            <a:ext cx="241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Gill Sans"/>
              <a:buNone/>
              <a:defRPr sz="1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457200" y="20574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406400" marR="0"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825500" marR="0"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1231900" marR="0"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1651000" marR="0"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Gill Sans"/>
              <a:buNone/>
              <a:defRPr sz="5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82275" rIns="82275" bIns="82275" anchor="t" anchorCtr="0">
            <a:noAutofit/>
          </a:bodyPr>
          <a:lstStyle>
            <a:lvl1pPr marL="457200" marR="0" lvl="0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539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Gill Sans"/>
              <a:buChar char="•"/>
              <a:defRPr sz="2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02503" y="4732020"/>
            <a:ext cx="247200" cy="1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1125" rIns="82275" bIns="41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300"/>
              <a:buFont typeface="Proxima Nova"/>
              <a:buNone/>
              <a:defRPr sz="1300" b="0" i="0" u="none" strike="noStrike" cap="none">
                <a:solidFill>
                  <a:srgbClr val="1A1A1A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2588" y="0"/>
            <a:ext cx="8226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81000" y="797719"/>
            <a:ext cx="8410500" cy="40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t" anchorCtr="0">
            <a:noAutofit/>
          </a:bodyPr>
          <a:lstStyle>
            <a:lvl1pPr marL="457200" lvl="0" indent="-354330" algn="l" rtl="0">
              <a:spcBef>
                <a:spcPts val="900"/>
              </a:spcBef>
              <a:spcAft>
                <a:spcPts val="0"/>
              </a:spcAft>
              <a:buSzPts val="198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45525" y="4941094"/>
            <a:ext cx="4986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spcAft>
                <a:spcPts val="0"/>
              </a:spcAft>
              <a:buNone/>
              <a:defRPr sz="900" b="1" i="0" u="none" strike="noStrike" cap="none">
                <a:solidFill>
                  <a:srgbClr val="A40D1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287750" y="1474700"/>
            <a:ext cx="75294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>
                <a:latin typeface="Roboto"/>
                <a:ea typeface="Roboto"/>
                <a:cs typeface="Roboto"/>
                <a:sym typeface="Roboto"/>
              </a:rPr>
              <a:t>Profitable Areas in the Movie Industry</a:t>
            </a:r>
            <a:endParaRPr sz="4800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Microsoft Movie Studio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185925" y="4235476"/>
            <a:ext cx="28776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259850" y="55050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All Seasons Gross Profit from 2017-2018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71C46-6570-424B-B68A-9103BA6A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5" y="601276"/>
            <a:ext cx="3195057" cy="2130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A6EB6-4303-524C-9B59-E8C69417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200" y="661996"/>
            <a:ext cx="3103977" cy="2069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52F00-00C0-9C4B-AB44-03B6F80D0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85" y="3013462"/>
            <a:ext cx="3195057" cy="2130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0D921-AAC3-914F-A343-175B3B55C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200" y="2987499"/>
            <a:ext cx="3103977" cy="20693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4472075" y="-23975"/>
            <a:ext cx="46719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6"/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FFD4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584725" y="1398500"/>
            <a:ext cx="3887100" cy="14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Recommendations &amp; Limitations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4632200" y="552200"/>
            <a:ext cx="4223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We recommend releasing: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○"/>
            </a:pPr>
            <a:r>
              <a:rPr lang="en" sz="30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Romance in </a:t>
            </a:r>
            <a:r>
              <a:rPr lang="en" sz="3000" u="sng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July</a:t>
            </a:r>
            <a:endParaRPr sz="3000" u="sng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○"/>
            </a:pPr>
            <a:r>
              <a:rPr lang="en" sz="30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Horror in </a:t>
            </a:r>
            <a:r>
              <a:rPr lang="en" sz="3000" u="sng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November</a:t>
            </a:r>
            <a:endParaRPr sz="3000" u="sng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4472075" y="-23975"/>
            <a:ext cx="46719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0" y="1462725"/>
            <a:ext cx="251700" cy="983100"/>
          </a:xfrm>
          <a:prstGeom prst="rect">
            <a:avLst/>
          </a:prstGeom>
          <a:solidFill>
            <a:srgbClr val="32CE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/>
          <p:nvPr/>
        </p:nvSpPr>
        <p:spPr>
          <a:xfrm>
            <a:off x="584725" y="1398500"/>
            <a:ext cx="3887100" cy="14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Further Research and Next Steps</a:t>
            </a:r>
            <a:endParaRPr sz="3000" b="1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632200" y="628400"/>
            <a:ext cx="4223700" cy="3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Limitations by complete data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endParaRPr lang="en"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Characteristics of box office hits (outliers)</a:t>
            </a:r>
            <a:endParaRPr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3000"/>
              <a:buFont typeface="Roboto"/>
              <a:buChar char="➢"/>
            </a:pPr>
            <a:r>
              <a:rPr lang="en" sz="2500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Provide expected gross profit given budget, release date, and genres</a:t>
            </a:r>
            <a:endParaRPr sz="2500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/>
        </p:nvSpPr>
        <p:spPr>
          <a:xfrm>
            <a:off x="12000" y="0"/>
            <a:ext cx="9144000" cy="5143500"/>
          </a:xfrm>
          <a:prstGeom prst="rect">
            <a:avLst/>
          </a:prstGeom>
          <a:solidFill>
            <a:srgbClr val="2B2B2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77096" y="4544025"/>
            <a:ext cx="2235398" cy="3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516350" y="1474700"/>
            <a:ext cx="7529400" cy="21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 flipH="1">
            <a:off x="-150" y="0"/>
            <a:ext cx="4610700" cy="51435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5046550" y="460200"/>
            <a:ext cx="3806400" cy="3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B3E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7"/>
          <p:cNvSpPr txBox="1"/>
          <p:nvPr/>
        </p:nvSpPr>
        <p:spPr>
          <a:xfrm>
            <a:off x="460825" y="460200"/>
            <a:ext cx="4002300" cy="3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Questions</a:t>
            </a: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145050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247375" y="4687900"/>
            <a:ext cx="146100" cy="342600"/>
          </a:xfrm>
          <a:prstGeom prst="parallelogram">
            <a:avLst>
              <a:gd name="adj" fmla="val 6476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4924350" y="74006"/>
            <a:ext cx="3951900" cy="4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tx1"/>
                </a:solidFill>
              </a:rPr>
              <a:t>What to consider to be profit</a:t>
            </a:r>
            <a:r>
              <a:rPr lang="en-US" sz="1700" b="1" dirty="0">
                <a:solidFill>
                  <a:schemeClr val="tx1"/>
                </a:solidFill>
              </a:rPr>
              <a:t>a</a:t>
            </a:r>
            <a:r>
              <a:rPr lang="en" sz="1700" b="1" dirty="0" err="1">
                <a:solidFill>
                  <a:schemeClr val="tx1"/>
                </a:solidFill>
              </a:rPr>
              <a:t>ble</a:t>
            </a:r>
            <a:r>
              <a:rPr lang="en" sz="1700" b="1" dirty="0">
                <a:solidFill>
                  <a:schemeClr val="tx1"/>
                </a:solidFill>
              </a:rPr>
              <a:t> in the movie industry if Microsoft opens a movie studio.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2CEFE"/>
                </a:solidFill>
              </a:rPr>
              <a:t>Best months: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What are the key months to release?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32CEFE"/>
                </a:solidFill>
              </a:rPr>
              <a:t>Best themes by month: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What are the outperforming genres based on month released?</a:t>
            </a:r>
            <a:endParaRPr sz="1700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 dirty="0">
                <a:solidFill>
                  <a:srgbClr val="32CEFE"/>
                </a:solidFill>
              </a:rPr>
              <a:t>Datasets: </a:t>
            </a:r>
            <a:endParaRPr sz="1700" b="1" dirty="0">
              <a:solidFill>
                <a:srgbClr val="32CEFE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TheMovieDB.org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Movie_budgets.csv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1700" dirty="0">
                <a:solidFill>
                  <a:schemeClr val="dk1"/>
                </a:solidFill>
                <a:highlight>
                  <a:schemeClr val="lt1"/>
                </a:highlight>
              </a:rPr>
              <a:t>IMDB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1700" dirty="0" err="1">
                <a:solidFill>
                  <a:schemeClr val="dk1"/>
                </a:solidFill>
                <a:highlight>
                  <a:schemeClr val="lt1"/>
                </a:highlight>
              </a:rPr>
              <a:t>Title.basics.csv</a:t>
            </a:r>
            <a:endParaRPr sz="17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b="1" dirty="0">
              <a:solidFill>
                <a:srgbClr val="32CEF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162872" y="149026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Seasons by Mean Gross Profit (GP) for Past Decade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3195E-5382-F943-8A40-70899503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50" y="589674"/>
            <a:ext cx="6803756" cy="45358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273704" y="129889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Winter &amp; Fall Mean GP By Decade 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6E7CB5-FC2D-FA43-A925-5A27FF8FEFE8}"/>
              </a:ext>
            </a:extLst>
          </p:cNvPr>
          <p:cNvSpPr txBox="1"/>
          <p:nvPr/>
        </p:nvSpPr>
        <p:spPr>
          <a:xfrm>
            <a:off x="1814945" y="3561727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0A00E-CA85-3E4A-8219-92A75C59256C}"/>
              </a:ext>
            </a:extLst>
          </p:cNvPr>
          <p:cNvSpPr txBox="1"/>
          <p:nvPr/>
        </p:nvSpPr>
        <p:spPr>
          <a:xfrm>
            <a:off x="6352307" y="4327732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6C8C1A-158D-CB47-9F38-A3F5FC39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342"/>
            <a:ext cx="4523506" cy="3015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D975F-A7C1-D240-BE44-C10183B25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64" y="1379891"/>
            <a:ext cx="4337393" cy="2891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66777" y="155953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Summer &amp; Spring Mean GP By Past Decade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0D63B-D1E3-A942-9CBA-2EF69274701C}"/>
              </a:ext>
            </a:extLst>
          </p:cNvPr>
          <p:cNvSpPr txBox="1"/>
          <p:nvPr/>
        </p:nvSpPr>
        <p:spPr>
          <a:xfrm>
            <a:off x="1627909" y="3532911"/>
            <a:ext cx="1496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16C863-5C16-6D43-8B94-C96A4737D777}"/>
              </a:ext>
            </a:extLst>
          </p:cNvPr>
          <p:cNvSpPr/>
          <p:nvPr/>
        </p:nvSpPr>
        <p:spPr>
          <a:xfrm>
            <a:off x="6316682" y="4246664"/>
            <a:ext cx="473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85452-087A-4147-8013-BF710A8A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" y="750699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D755EB-F224-F940-BF60-547D6BC5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110" y="1387769"/>
            <a:ext cx="4135988" cy="275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55945" y="155953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Mean Gross Profit by Month for 2017-2018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A6995-71BF-C843-BF27-C857253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4295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256898" y="185305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Mean Gross Profit by Month Comparison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1557925" y="3343925"/>
            <a:ext cx="21342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2017-2018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348504" y="4045640"/>
            <a:ext cx="2764500" cy="3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years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33575-5903-C543-9794-6620A026F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2"/>
          <a:stretch/>
        </p:blipFill>
        <p:spPr>
          <a:xfrm>
            <a:off x="4616510" y="1403177"/>
            <a:ext cx="4114800" cy="2605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94766-3912-CB4F-8929-B95E49521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22"/>
          <a:stretch/>
        </p:blipFill>
        <p:spPr>
          <a:xfrm>
            <a:off x="7749" y="680197"/>
            <a:ext cx="4114800" cy="26054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176726" y="121318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2017-2018 GP Distribution by Month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DABC-F6F2-8748-A736-28CB0A5B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26"/>
          <a:stretch/>
        </p:blipFill>
        <p:spPr>
          <a:xfrm>
            <a:off x="1498810" y="953149"/>
            <a:ext cx="6196095" cy="3753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267599" y="242218"/>
            <a:ext cx="8707500" cy="8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10 year GP Distribution by Month</a:t>
            </a: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BB942-E171-E74D-B814-05F5CC118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5"/>
          <a:stretch/>
        </p:blipFill>
        <p:spPr>
          <a:xfrm>
            <a:off x="1515942" y="976395"/>
            <a:ext cx="6364579" cy="38435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281</Words>
  <Application>Microsoft Macintosh PowerPoint</Application>
  <PresentationFormat>On-screen Show (16:9)</PresentationFormat>
  <Paragraphs>68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Gill Sans</vt:lpstr>
      <vt:lpstr>Proxima Nova</vt:lpstr>
      <vt:lpstr>Arial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Rashid Baset</cp:lastModifiedBy>
  <cp:revision>12</cp:revision>
  <cp:lastPrinted>2020-03-06T16:17:53Z</cp:lastPrinted>
  <dcterms:modified xsi:type="dcterms:W3CDTF">2020-03-06T20:15:44Z</dcterms:modified>
</cp:coreProperties>
</file>